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9"/>
  </p:notesMasterIdLst>
  <p:sldIdLst>
    <p:sldId id="256" r:id="rId2"/>
    <p:sldId id="286" r:id="rId3"/>
    <p:sldId id="259" r:id="rId4"/>
    <p:sldId id="260" r:id="rId5"/>
    <p:sldId id="261" r:id="rId6"/>
    <p:sldId id="262" r:id="rId7"/>
    <p:sldId id="269" r:id="rId8"/>
    <p:sldId id="264" r:id="rId9"/>
    <p:sldId id="257" r:id="rId10"/>
    <p:sldId id="267" r:id="rId11"/>
    <p:sldId id="266" r:id="rId12"/>
    <p:sldId id="268" r:id="rId13"/>
    <p:sldId id="280" r:id="rId14"/>
    <p:sldId id="284" r:id="rId15"/>
    <p:sldId id="285" r:id="rId16"/>
    <p:sldId id="271" r:id="rId17"/>
    <p:sldId id="281" r:id="rId18"/>
    <p:sldId id="279" r:id="rId19"/>
    <p:sldId id="273" r:id="rId20"/>
    <p:sldId id="274" r:id="rId21"/>
    <p:sldId id="275" r:id="rId22"/>
    <p:sldId id="276" r:id="rId23"/>
    <p:sldId id="278" r:id="rId24"/>
    <p:sldId id="277" r:id="rId25"/>
    <p:sldId id="283" r:id="rId26"/>
    <p:sldId id="282" r:id="rId27"/>
    <p:sldId id="288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1DD3-1C5B-4C0F-BE1F-00C13004EB6A}" type="datetimeFigureOut">
              <a:rPr lang="en-GB" smtClean="0"/>
              <a:t>14/01/2018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46CD3-EC2E-4A74-821F-BBE6617B6C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27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85000"/>
            <a:lum/>
          </a:blip>
          <a:srcRect/>
          <a:stretch>
            <a:fillRect l="-4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476672"/>
            <a:ext cx="7772400" cy="147002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896" y="4581128"/>
            <a:ext cx="3776464" cy="11296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0301-0914-4B8A-9BCF-C394D38467EC}" type="datetimeFigureOut">
              <a:rPr lang="en-GB" smtClean="0"/>
              <a:t>14/01/2018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E2A7-6579-4B78-9930-0AE88F3DB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7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0301-0914-4B8A-9BCF-C394D38467EC}" type="datetimeFigureOut">
              <a:rPr lang="en-GB" smtClean="0"/>
              <a:t>14/01/2018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E2A7-6579-4B78-9930-0AE88F3DB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314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0301-0914-4B8A-9BCF-C394D38467EC}" type="datetimeFigureOut">
              <a:rPr lang="en-GB" smtClean="0"/>
              <a:t>14/01/2018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E2A7-6579-4B78-9930-0AE88F3DB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520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0301-0914-4B8A-9BCF-C394D38467EC}" type="datetimeFigureOut">
              <a:rPr lang="en-GB" smtClean="0"/>
              <a:t>14/01/2018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E2A7-6579-4B78-9930-0AE88F3DB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51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0301-0914-4B8A-9BCF-C394D38467EC}" type="datetimeFigureOut">
              <a:rPr lang="en-GB" smtClean="0"/>
              <a:t>14/01/2018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E2A7-6579-4B78-9930-0AE88F3DB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01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0301-0914-4B8A-9BCF-C394D38467EC}" type="datetimeFigureOut">
              <a:rPr lang="en-GB" smtClean="0"/>
              <a:t>14/01/2018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E2A7-6579-4B78-9930-0AE88F3DB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858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0301-0914-4B8A-9BCF-C394D38467EC}" type="datetimeFigureOut">
              <a:rPr lang="en-GB" smtClean="0"/>
              <a:t>14/01/2018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E2A7-6579-4B78-9930-0AE88F3DB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97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0301-0914-4B8A-9BCF-C394D38467EC}" type="datetimeFigureOut">
              <a:rPr lang="en-GB" smtClean="0"/>
              <a:t>14/01/2018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E2A7-6579-4B78-9930-0AE88F3DB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21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0301-0914-4B8A-9BCF-C394D38467EC}" type="datetimeFigureOut">
              <a:rPr lang="en-GB" smtClean="0"/>
              <a:t>14/01/2018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E2A7-6579-4B78-9930-0AE88F3DB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2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0301-0914-4B8A-9BCF-C394D38467EC}" type="datetimeFigureOut">
              <a:rPr lang="en-GB" smtClean="0"/>
              <a:t>14/01/2018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E2A7-6579-4B78-9930-0AE88F3DB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40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0301-0914-4B8A-9BCF-C394D38467EC}" type="datetimeFigureOut">
              <a:rPr lang="en-GB" smtClean="0"/>
              <a:t>14/01/2018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E2A7-6579-4B78-9930-0AE88F3DB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384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1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90301-0914-4B8A-9BCF-C394D38467EC}" type="datetimeFigureOut">
              <a:rPr lang="en-GB" smtClean="0"/>
              <a:t>14/01/2018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EE2A7-6579-4B78-9930-0AE88F3DB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27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chem.ncbi.nlm.nih.gov/compound/styrene#section=Top" TargetMode="External"/><Relationship Id="rId2" Type="http://schemas.openxmlformats.org/officeDocument/2006/relationships/hyperlink" Target="https://www.icis.com/resources/news/2007/11/06/9076473/styrene-production-and-manufacturing-proces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adnanastiren.com/" TargetMode="External"/><Relationship Id="rId5" Type="http://schemas.openxmlformats.org/officeDocument/2006/relationships/hyperlink" Target="https://www.timisconstruct.ro/rostiren-producator-polistiren-expandat-ornamente-polistiren.html" TargetMode="External"/><Relationship Id="rId4" Type="http://schemas.openxmlformats.org/officeDocument/2006/relationships/hyperlink" Target="https://en.m.wikipedia.org/wiki/Styre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Productie</a:t>
            </a:r>
            <a:r>
              <a:rPr lang="en-GB" dirty="0"/>
              <a:t> </a:t>
            </a:r>
            <a:r>
              <a:rPr lang="en-GB" dirty="0" err="1"/>
              <a:t>Stiren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085184"/>
            <a:ext cx="3776464" cy="1129680"/>
          </a:xfrm>
        </p:spPr>
        <p:txBody>
          <a:bodyPr>
            <a:normAutofit fontScale="47500" lnSpcReduction="20000"/>
          </a:bodyPr>
          <a:lstStyle/>
          <a:p>
            <a:r>
              <a:rPr lang="en-GB" dirty="0"/>
              <a:t>Chis </a:t>
            </a:r>
            <a:r>
              <a:rPr lang="en-GB" dirty="0" err="1"/>
              <a:t>Ioana</a:t>
            </a:r>
            <a:endParaRPr lang="en-GB" dirty="0"/>
          </a:p>
          <a:p>
            <a:r>
              <a:rPr lang="en-GB" dirty="0"/>
              <a:t>Ilea Flavia-Maria</a:t>
            </a:r>
          </a:p>
          <a:p>
            <a:r>
              <a:rPr lang="en-GB" dirty="0" err="1"/>
              <a:t>Lungu</a:t>
            </a:r>
            <a:r>
              <a:rPr lang="en-GB" dirty="0"/>
              <a:t> </a:t>
            </a:r>
            <a:r>
              <a:rPr lang="en-GB" dirty="0" err="1"/>
              <a:t>Simona-Stefania</a:t>
            </a:r>
            <a:endParaRPr lang="en-GB" dirty="0"/>
          </a:p>
          <a:p>
            <a:r>
              <a:rPr lang="en-GB" dirty="0"/>
              <a:t>	IIPCB</a:t>
            </a:r>
          </a:p>
        </p:txBody>
      </p:sp>
    </p:spTree>
    <p:extLst>
      <p:ext uri="{BB962C8B-B14F-4D97-AF65-F5344CB8AC3E}">
        <p14:creationId xmlns:p14="http://schemas.microsoft.com/office/powerpoint/2010/main" val="1411132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Descrierea</a:t>
            </a:r>
            <a:r>
              <a:rPr lang="en-GB" dirty="0"/>
              <a:t> </a:t>
            </a:r>
            <a:r>
              <a:rPr lang="en-GB" dirty="0" err="1"/>
              <a:t>procesului</a:t>
            </a:r>
            <a:r>
              <a:rPr lang="en-GB" dirty="0"/>
              <a:t> </a:t>
            </a:r>
            <a:r>
              <a:rPr lang="en-GB" dirty="0" err="1"/>
              <a:t>tehnologic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14983" r="24227" b="16426"/>
          <a:stretch/>
        </p:blipFill>
        <p:spPr bwMode="auto">
          <a:xfrm>
            <a:off x="251521" y="1628800"/>
            <a:ext cx="7271219" cy="4104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620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Modelarea</a:t>
            </a:r>
            <a:r>
              <a:rPr lang="en-GB" dirty="0"/>
              <a:t> </a:t>
            </a:r>
            <a:r>
              <a:rPr lang="en-GB" dirty="0" err="1"/>
              <a:t>procesului</a:t>
            </a:r>
            <a:r>
              <a:rPr lang="en-GB" dirty="0"/>
              <a:t> in </a:t>
            </a:r>
            <a:r>
              <a:rPr lang="en-GB" dirty="0" err="1"/>
              <a:t>ChemCAD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7" t="10447" r="11238" b="26598"/>
          <a:stretch/>
        </p:blipFill>
        <p:spPr bwMode="auto">
          <a:xfrm>
            <a:off x="0" y="1412776"/>
            <a:ext cx="7605910" cy="4557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025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Utilaje</a:t>
            </a:r>
            <a:r>
              <a:rPr lang="en-GB" dirty="0"/>
              <a:t> </a:t>
            </a:r>
            <a:r>
              <a:rPr lang="en-GB" dirty="0" err="1"/>
              <a:t>folosite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Mixer</a:t>
            </a:r>
          </a:p>
          <a:p>
            <a:r>
              <a:rPr lang="en-GB" dirty="0" err="1"/>
              <a:t>Divizor</a:t>
            </a:r>
            <a:endParaRPr lang="en-GB" dirty="0"/>
          </a:p>
          <a:p>
            <a:r>
              <a:rPr lang="en-GB" dirty="0" err="1"/>
              <a:t>Schimb</a:t>
            </a:r>
            <a:r>
              <a:rPr lang="ro-RO" dirty="0"/>
              <a:t>ă</a:t>
            </a:r>
            <a:r>
              <a:rPr lang="en-GB" dirty="0" err="1"/>
              <a:t>toare</a:t>
            </a:r>
            <a:r>
              <a:rPr lang="en-GB" dirty="0"/>
              <a:t> de c</a:t>
            </a:r>
            <a:r>
              <a:rPr lang="ro-RO" dirty="0"/>
              <a:t>ă</a:t>
            </a:r>
            <a:r>
              <a:rPr lang="en-GB" dirty="0" err="1"/>
              <a:t>ldur</a:t>
            </a:r>
            <a:r>
              <a:rPr lang="ro-RO" dirty="0"/>
              <a:t>ă</a:t>
            </a:r>
            <a:endParaRPr lang="en-GB" dirty="0"/>
          </a:p>
          <a:p>
            <a:r>
              <a:rPr lang="en-GB" dirty="0"/>
              <a:t>Reactor de </a:t>
            </a:r>
            <a:r>
              <a:rPr lang="en-GB" dirty="0" err="1"/>
              <a:t>echilibru</a:t>
            </a:r>
            <a:endParaRPr lang="en-GB" dirty="0"/>
          </a:p>
          <a:p>
            <a:r>
              <a:rPr lang="en-GB" dirty="0" err="1"/>
              <a:t>Separatoare</a:t>
            </a:r>
            <a:r>
              <a:rPr lang="en-GB" dirty="0"/>
              <a:t> de </a:t>
            </a:r>
            <a:r>
              <a:rPr lang="en-GB" dirty="0" err="1"/>
              <a:t>componente</a:t>
            </a:r>
            <a:endParaRPr lang="en-GB" dirty="0"/>
          </a:p>
          <a:p>
            <a:r>
              <a:rPr lang="en-GB" dirty="0" err="1"/>
              <a:t>Coloane</a:t>
            </a:r>
            <a:r>
              <a:rPr lang="en-GB" dirty="0"/>
              <a:t> de </a:t>
            </a:r>
            <a:r>
              <a:rPr lang="en-GB" dirty="0" err="1"/>
              <a:t>distilare</a:t>
            </a:r>
            <a:r>
              <a:rPr lang="en-GB" dirty="0"/>
              <a:t> SCDS</a:t>
            </a:r>
          </a:p>
          <a:p>
            <a:r>
              <a:rPr lang="en-GB" dirty="0" err="1"/>
              <a:t>Pompe</a:t>
            </a:r>
            <a:endParaRPr lang="en-GB" dirty="0"/>
          </a:p>
          <a:p>
            <a:r>
              <a:rPr lang="en-GB" dirty="0" err="1"/>
              <a:t>Condensator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0" t="34502" r="62964" b="59175"/>
          <a:stretch/>
        </p:blipFill>
        <p:spPr bwMode="auto">
          <a:xfrm>
            <a:off x="1979712" y="1628800"/>
            <a:ext cx="648072" cy="59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75" t="36666" r="49175" b="57067"/>
          <a:stretch/>
        </p:blipFill>
        <p:spPr bwMode="auto">
          <a:xfrm>
            <a:off x="2075147" y="2111322"/>
            <a:ext cx="635741" cy="597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5" t="30786" r="38750" b="56400"/>
          <a:stretch/>
        </p:blipFill>
        <p:spPr bwMode="auto">
          <a:xfrm>
            <a:off x="5127468" y="2351847"/>
            <a:ext cx="502920" cy="87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5" t="29600" r="29750" b="61733"/>
          <a:stretch/>
        </p:blipFill>
        <p:spPr bwMode="auto">
          <a:xfrm>
            <a:off x="5868144" y="2414704"/>
            <a:ext cx="720080" cy="851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0" t="50000" r="30500" b="32667"/>
          <a:stretch/>
        </p:blipFill>
        <p:spPr bwMode="auto">
          <a:xfrm>
            <a:off x="5940152" y="3140968"/>
            <a:ext cx="432048" cy="825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6" t="21235" r="55999" b="67654"/>
          <a:stretch/>
        </p:blipFill>
        <p:spPr bwMode="auto">
          <a:xfrm>
            <a:off x="6516216" y="3585949"/>
            <a:ext cx="649224" cy="761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0" t="26533" r="71263" b="44267"/>
          <a:stretch/>
        </p:blipFill>
        <p:spPr bwMode="auto">
          <a:xfrm>
            <a:off x="5630388" y="4221088"/>
            <a:ext cx="973872" cy="2002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0" t="50000" r="59150" b="43600"/>
          <a:stretch/>
        </p:blipFill>
        <p:spPr bwMode="auto">
          <a:xfrm>
            <a:off x="2393017" y="4869160"/>
            <a:ext cx="640080" cy="43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0" t="57844" r="49175" b="34533"/>
          <a:stretch/>
        </p:blipFill>
        <p:spPr bwMode="auto">
          <a:xfrm>
            <a:off x="3203848" y="5445224"/>
            <a:ext cx="393192" cy="522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15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9269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GB" sz="3600" dirty="0" err="1"/>
              <a:t>Fluxuri</a:t>
            </a:r>
            <a:r>
              <a:rPr lang="en-GB" sz="3600" dirty="0"/>
              <a:t> de </a:t>
            </a:r>
            <a:r>
              <a:rPr lang="en-GB" sz="3600" dirty="0" err="1"/>
              <a:t>intrare</a:t>
            </a:r>
            <a:endParaRPr lang="en-GB" sz="36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1" t="15808" r="37835" b="29072"/>
          <a:stretch/>
        </p:blipFill>
        <p:spPr bwMode="auto">
          <a:xfrm>
            <a:off x="1979712" y="1592530"/>
            <a:ext cx="4824536" cy="5104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188640"/>
            <a:ext cx="8568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/>
              <a:t>Descrierea</a:t>
            </a:r>
            <a:r>
              <a:rPr lang="en-GB" sz="3600" dirty="0"/>
              <a:t> </a:t>
            </a:r>
            <a:r>
              <a:rPr lang="en-GB" sz="3600" dirty="0" err="1"/>
              <a:t>fluxurilor</a:t>
            </a:r>
            <a:r>
              <a:rPr lang="en-GB" sz="3600" dirty="0"/>
              <a:t> </a:t>
            </a:r>
            <a:r>
              <a:rPr lang="ro-RO" sz="3600" dirty="0"/>
              <a:t>ș</a:t>
            </a:r>
            <a:r>
              <a:rPr lang="en-GB" sz="3600" dirty="0"/>
              <a:t>i </a:t>
            </a:r>
            <a:r>
              <a:rPr lang="en-GB" sz="3600" dirty="0" err="1"/>
              <a:t>specifica</a:t>
            </a:r>
            <a:r>
              <a:rPr lang="ro-RO" sz="3600" dirty="0"/>
              <a:t>ț</a:t>
            </a:r>
            <a:r>
              <a:rPr lang="en-GB" sz="3600" dirty="0" err="1"/>
              <a:t>iile</a:t>
            </a:r>
            <a:r>
              <a:rPr lang="en-GB" sz="3600" dirty="0"/>
              <a:t> </a:t>
            </a:r>
            <a:r>
              <a:rPr lang="en-GB" sz="3600" dirty="0" err="1"/>
              <a:t>utilajelor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49300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1. </a:t>
            </a:r>
            <a:r>
              <a:rPr lang="en-GB" dirty="0" err="1"/>
              <a:t>Schimb</a:t>
            </a:r>
            <a:r>
              <a:rPr lang="ro-RO" dirty="0"/>
              <a:t>ă</a:t>
            </a:r>
            <a:r>
              <a:rPr lang="en-GB" dirty="0"/>
              <a:t>tor de c</a:t>
            </a:r>
            <a:r>
              <a:rPr lang="ro-RO" dirty="0"/>
              <a:t>ă</a:t>
            </a:r>
            <a:r>
              <a:rPr lang="en-GB" dirty="0" err="1"/>
              <a:t>ldur</a:t>
            </a:r>
            <a:r>
              <a:rPr lang="ro-RO" dirty="0"/>
              <a:t>ă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9" t="6186" r="19897" b="38831"/>
          <a:stretch/>
        </p:blipFill>
        <p:spPr bwMode="auto">
          <a:xfrm>
            <a:off x="1043608" y="1556792"/>
            <a:ext cx="5616624" cy="483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838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0" t="18831" r="23453" b="17388"/>
          <a:stretch/>
        </p:blipFill>
        <p:spPr bwMode="auto">
          <a:xfrm>
            <a:off x="611560" y="404664"/>
            <a:ext cx="7184662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2639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2.Reactor 1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6" t="18282" r="32887" b="17800"/>
          <a:stretch/>
        </p:blipFill>
        <p:spPr bwMode="auto">
          <a:xfrm>
            <a:off x="1259632" y="1268760"/>
            <a:ext cx="4752528" cy="547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0167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3. Reactor 2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7" t="18007" r="28711" b="17388"/>
          <a:stretch/>
        </p:blipFill>
        <p:spPr bwMode="auto">
          <a:xfrm>
            <a:off x="971600" y="1268760"/>
            <a:ext cx="5544616" cy="513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3870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Reactoare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4" t="14844" r="30799" b="5293"/>
          <a:stretch/>
        </p:blipFill>
        <p:spPr bwMode="auto">
          <a:xfrm>
            <a:off x="323528" y="1294259"/>
            <a:ext cx="6480720" cy="5333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6878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4.Separator de </a:t>
            </a:r>
            <a:r>
              <a:rPr lang="en-GB" dirty="0" err="1"/>
              <a:t>componente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7" t="20480" r="28299" b="19863"/>
          <a:stretch/>
        </p:blipFill>
        <p:spPr bwMode="auto">
          <a:xfrm>
            <a:off x="539552" y="1484784"/>
            <a:ext cx="5760640" cy="483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2584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Cuprins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Propriet</a:t>
            </a:r>
            <a:r>
              <a:rPr lang="ro-RO" dirty="0"/>
              <a:t>ăț</a:t>
            </a:r>
            <a:r>
              <a:rPr lang="en-GB" dirty="0"/>
              <a:t>i </a:t>
            </a:r>
            <a:r>
              <a:rPr lang="en-GB" dirty="0" err="1"/>
              <a:t>fizico-chimice</a:t>
            </a:r>
            <a:endParaRPr lang="en-GB" dirty="0"/>
          </a:p>
          <a:p>
            <a:r>
              <a:rPr lang="en-GB" dirty="0" err="1"/>
              <a:t>Surse</a:t>
            </a:r>
            <a:endParaRPr lang="en-GB" dirty="0"/>
          </a:p>
          <a:p>
            <a:r>
              <a:rPr lang="en-GB" dirty="0" err="1"/>
              <a:t>Pericole</a:t>
            </a:r>
            <a:endParaRPr lang="en-GB" dirty="0"/>
          </a:p>
          <a:p>
            <a:r>
              <a:rPr lang="en-GB" dirty="0" err="1"/>
              <a:t>Utiliz</a:t>
            </a:r>
            <a:r>
              <a:rPr lang="ro-RO" dirty="0"/>
              <a:t>ă</a:t>
            </a:r>
            <a:r>
              <a:rPr lang="en-GB" dirty="0" err="1"/>
              <a:t>ri</a:t>
            </a:r>
            <a:endParaRPr lang="en-GB" dirty="0"/>
          </a:p>
          <a:p>
            <a:r>
              <a:rPr lang="en-GB" dirty="0" err="1"/>
              <a:t>Fabrici</a:t>
            </a:r>
            <a:endParaRPr lang="en-GB" dirty="0"/>
          </a:p>
          <a:p>
            <a:r>
              <a:rPr lang="en-GB" dirty="0" err="1"/>
              <a:t>Metode</a:t>
            </a:r>
            <a:r>
              <a:rPr lang="en-GB" dirty="0"/>
              <a:t> de </a:t>
            </a:r>
            <a:r>
              <a:rPr lang="en-GB" dirty="0" err="1"/>
              <a:t>ob</a:t>
            </a:r>
            <a:r>
              <a:rPr lang="ro-RO" dirty="0"/>
              <a:t>ț</a:t>
            </a:r>
            <a:r>
              <a:rPr lang="en-GB" dirty="0" err="1"/>
              <a:t>inere</a:t>
            </a:r>
            <a:endParaRPr lang="en-GB" dirty="0"/>
          </a:p>
          <a:p>
            <a:r>
              <a:rPr lang="en-GB" dirty="0" err="1"/>
              <a:t>Procesul</a:t>
            </a:r>
            <a:r>
              <a:rPr lang="en-GB" dirty="0"/>
              <a:t> </a:t>
            </a:r>
            <a:r>
              <a:rPr lang="en-GB" dirty="0" err="1"/>
              <a:t>tehnologic</a:t>
            </a:r>
            <a:endParaRPr lang="en-GB" dirty="0"/>
          </a:p>
          <a:p>
            <a:r>
              <a:rPr lang="en-GB" dirty="0" err="1"/>
              <a:t>Simularea</a:t>
            </a:r>
            <a:r>
              <a:rPr lang="en-GB" dirty="0"/>
              <a:t> in </a:t>
            </a:r>
            <a:r>
              <a:rPr lang="en-GB" dirty="0" err="1"/>
              <a:t>ChemCad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4176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5.Coloana de </a:t>
            </a:r>
            <a:r>
              <a:rPr lang="en-GB" dirty="0" err="1"/>
              <a:t>distilare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4" t="18969" r="24149" b="17938"/>
          <a:stretch/>
        </p:blipFill>
        <p:spPr bwMode="auto">
          <a:xfrm>
            <a:off x="467544" y="1484784"/>
            <a:ext cx="6408712" cy="4684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900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6.Condensator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2" t="23368" r="30181" b="21924"/>
          <a:stretch/>
        </p:blipFill>
        <p:spPr bwMode="auto">
          <a:xfrm>
            <a:off x="406984" y="1484784"/>
            <a:ext cx="5893208" cy="4979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1407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7.Pompa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0" t="21581" r="29871" b="20550"/>
          <a:stretch/>
        </p:blipFill>
        <p:spPr bwMode="auto">
          <a:xfrm>
            <a:off x="539552" y="1556792"/>
            <a:ext cx="5760640" cy="507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9947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8.Fluxuri separator </a:t>
            </a:r>
            <a:r>
              <a:rPr lang="en-GB" dirty="0" err="1"/>
              <a:t>componente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0" t="5498" r="26700" b="39244"/>
          <a:stretch/>
        </p:blipFill>
        <p:spPr bwMode="auto">
          <a:xfrm>
            <a:off x="1187624" y="1196752"/>
            <a:ext cx="5112568" cy="5451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214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9.Fluxuri de </a:t>
            </a:r>
            <a:r>
              <a:rPr lang="en-GB" dirty="0" err="1"/>
              <a:t>ie</a:t>
            </a:r>
            <a:r>
              <a:rPr lang="ro-RO" dirty="0"/>
              <a:t>ș</a:t>
            </a:r>
            <a:r>
              <a:rPr lang="en-GB" dirty="0"/>
              <a:t>ire </a:t>
            </a:r>
            <a:r>
              <a:rPr lang="en-GB" dirty="0" err="1"/>
              <a:t>coloana</a:t>
            </a:r>
            <a:r>
              <a:rPr lang="en-GB" dirty="0"/>
              <a:t> SCDS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9" t="14844" r="56546" b="29623"/>
          <a:stretch/>
        </p:blipFill>
        <p:spPr bwMode="auto">
          <a:xfrm>
            <a:off x="1187624" y="1556791"/>
            <a:ext cx="4680520" cy="5042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7830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Fluxurile</a:t>
            </a:r>
            <a:r>
              <a:rPr lang="en-GB" dirty="0"/>
              <a:t> de </a:t>
            </a:r>
            <a:r>
              <a:rPr lang="en-GB" dirty="0" err="1"/>
              <a:t>ie</a:t>
            </a:r>
            <a:r>
              <a:rPr lang="ro-RO" dirty="0"/>
              <a:t>ș</a:t>
            </a:r>
            <a:r>
              <a:rPr lang="en-GB" dirty="0"/>
              <a:t>ire din schema </a:t>
            </a:r>
            <a:r>
              <a:rPr lang="en-GB" dirty="0" err="1"/>
              <a:t>tehnologic</a:t>
            </a:r>
            <a:r>
              <a:rPr lang="ro-RO" dirty="0"/>
              <a:t>ă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5" t="38625" r="33505" b="11203"/>
          <a:stretch/>
        </p:blipFill>
        <p:spPr bwMode="auto">
          <a:xfrm>
            <a:off x="323528" y="1556792"/>
            <a:ext cx="7298062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767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8229600" cy="1143000"/>
          </a:xfrm>
        </p:spPr>
        <p:txBody>
          <a:bodyPr/>
          <a:lstStyle/>
          <a:p>
            <a:r>
              <a:rPr lang="en-GB" dirty="0" err="1"/>
              <a:t>Concluzii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844824"/>
            <a:ext cx="64087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</a:t>
            </a:r>
            <a:r>
              <a:rPr lang="ro-RO" sz="2800" dirty="0"/>
              <a:t>Î</a:t>
            </a:r>
            <a:r>
              <a:rPr lang="en-GB" sz="2800" dirty="0"/>
              <a:t>n </a:t>
            </a:r>
            <a:r>
              <a:rPr lang="en-GB" sz="2800" dirty="0" err="1"/>
              <a:t>urma</a:t>
            </a:r>
            <a:r>
              <a:rPr lang="en-GB" sz="2800" dirty="0"/>
              <a:t> </a:t>
            </a:r>
            <a:r>
              <a:rPr lang="en-GB" sz="2800" dirty="0" err="1"/>
              <a:t>simul</a:t>
            </a:r>
            <a:r>
              <a:rPr lang="ro-RO" sz="2800" dirty="0"/>
              <a:t>ă</a:t>
            </a:r>
            <a:r>
              <a:rPr lang="en-GB" sz="2800" dirty="0" err="1"/>
              <a:t>rii</a:t>
            </a:r>
            <a:r>
              <a:rPr lang="en-GB" sz="2800" dirty="0"/>
              <a:t> </a:t>
            </a:r>
            <a:r>
              <a:rPr lang="en-GB" sz="2800" dirty="0" err="1"/>
              <a:t>procesului</a:t>
            </a:r>
            <a:r>
              <a:rPr lang="en-GB" sz="2800" dirty="0"/>
              <a:t> de </a:t>
            </a:r>
            <a:r>
              <a:rPr lang="en-GB" sz="2800" dirty="0" err="1"/>
              <a:t>ob</a:t>
            </a:r>
            <a:r>
              <a:rPr lang="ro-RO" sz="2800" dirty="0"/>
              <a:t>ț</a:t>
            </a:r>
            <a:r>
              <a:rPr lang="en-GB" sz="2800" dirty="0" err="1"/>
              <a:t>inere</a:t>
            </a:r>
            <a:r>
              <a:rPr lang="en-GB" sz="2800" dirty="0"/>
              <a:t> a </a:t>
            </a:r>
            <a:r>
              <a:rPr lang="en-GB" sz="2800" dirty="0" err="1"/>
              <a:t>stirenului</a:t>
            </a:r>
            <a:r>
              <a:rPr lang="en-GB" sz="2800" dirty="0"/>
              <a:t> </a:t>
            </a:r>
            <a:r>
              <a:rPr lang="en-GB" sz="2800" dirty="0" err="1"/>
              <a:t>prin</a:t>
            </a:r>
            <a:r>
              <a:rPr lang="en-GB" sz="2800" dirty="0"/>
              <a:t> </a:t>
            </a:r>
            <a:r>
              <a:rPr lang="en-GB" sz="2800" dirty="0" err="1"/>
              <a:t>dehidrogenarea</a:t>
            </a:r>
            <a:r>
              <a:rPr lang="en-GB" sz="2800" dirty="0"/>
              <a:t> </a:t>
            </a:r>
            <a:r>
              <a:rPr lang="en-GB" sz="2800" dirty="0" err="1"/>
              <a:t>etilbenzenului</a:t>
            </a:r>
            <a:r>
              <a:rPr lang="en-GB" sz="2800" dirty="0"/>
              <a:t>, am </a:t>
            </a:r>
            <a:r>
              <a:rPr lang="en-GB" sz="2800" dirty="0" err="1"/>
              <a:t>ob</a:t>
            </a:r>
            <a:r>
              <a:rPr lang="ro-RO" sz="2800" dirty="0"/>
              <a:t>ț</a:t>
            </a:r>
            <a:r>
              <a:rPr lang="en-GB" sz="2800" dirty="0" err="1"/>
              <a:t>inut</a:t>
            </a:r>
            <a:r>
              <a:rPr lang="en-GB" sz="2800" dirty="0"/>
              <a:t> </a:t>
            </a:r>
            <a:r>
              <a:rPr lang="en-GB" sz="2800" dirty="0" err="1"/>
              <a:t>rezultate</a:t>
            </a:r>
            <a:r>
              <a:rPr lang="en-GB" sz="2800" dirty="0"/>
              <a:t> </a:t>
            </a:r>
            <a:r>
              <a:rPr lang="en-GB" sz="2800" dirty="0" err="1"/>
              <a:t>asem</a:t>
            </a:r>
            <a:r>
              <a:rPr lang="ro-RO" sz="2800" dirty="0"/>
              <a:t>ă</a:t>
            </a:r>
            <a:r>
              <a:rPr lang="en-GB" sz="2800" dirty="0"/>
              <a:t>n</a:t>
            </a:r>
            <a:r>
              <a:rPr lang="ro-RO" sz="2800" dirty="0"/>
              <a:t>ă</a:t>
            </a:r>
            <a:r>
              <a:rPr lang="en-GB" sz="2800" dirty="0" err="1"/>
              <a:t>toare</a:t>
            </a:r>
            <a:r>
              <a:rPr lang="en-GB" sz="2800" dirty="0"/>
              <a:t> din </a:t>
            </a:r>
            <a:r>
              <a:rPr lang="en-GB" sz="2800" dirty="0" err="1"/>
              <a:t>punct</a:t>
            </a:r>
            <a:r>
              <a:rPr lang="en-GB" sz="2800" dirty="0"/>
              <a:t> de </a:t>
            </a:r>
            <a:r>
              <a:rPr lang="en-GB" sz="2800" dirty="0" err="1"/>
              <a:t>vedere</a:t>
            </a:r>
            <a:r>
              <a:rPr lang="en-GB" sz="2800" dirty="0"/>
              <a:t> </a:t>
            </a:r>
            <a:r>
              <a:rPr lang="en-GB" sz="2800" dirty="0" err="1"/>
              <a:t>calitativ</a:t>
            </a:r>
            <a:r>
              <a:rPr lang="en-GB" sz="2800" dirty="0"/>
              <a:t> </a:t>
            </a:r>
            <a:r>
              <a:rPr lang="en-GB" sz="2800" dirty="0" err="1"/>
              <a:t>si</a:t>
            </a:r>
            <a:r>
              <a:rPr lang="en-GB" sz="2800" dirty="0"/>
              <a:t> </a:t>
            </a:r>
            <a:r>
              <a:rPr lang="en-GB" sz="2800" dirty="0" err="1"/>
              <a:t>cantitativ</a:t>
            </a:r>
            <a:r>
              <a:rPr lang="en-GB" sz="2800" dirty="0"/>
              <a:t> cu </a:t>
            </a:r>
            <a:r>
              <a:rPr lang="en-GB" sz="2800" dirty="0" err="1"/>
              <a:t>datele</a:t>
            </a:r>
            <a:r>
              <a:rPr lang="en-GB" sz="2800" dirty="0"/>
              <a:t> </a:t>
            </a:r>
            <a:r>
              <a:rPr lang="en-GB" sz="2800" dirty="0" err="1"/>
              <a:t>tabelate</a:t>
            </a:r>
            <a:r>
              <a:rPr lang="en-GB" sz="28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7664" y="4365104"/>
            <a:ext cx="1800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dirty="0">
                <a:sym typeface="Wingdings"/>
              </a:rPr>
              <a:t></a:t>
            </a:r>
            <a:endParaRPr lang="en-GB" sz="13800" dirty="0"/>
          </a:p>
        </p:txBody>
      </p:sp>
    </p:spTree>
    <p:extLst>
      <p:ext uri="{BB962C8B-B14F-4D97-AF65-F5344CB8AC3E}">
        <p14:creationId xmlns:p14="http://schemas.microsoft.com/office/powerpoint/2010/main" val="104007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CA1A6-04BD-427B-9279-4B8BFBF7B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dirty="0" err="1"/>
              <a:t>Bibliografie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A3360-FE59-462B-8C8B-A9965B045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222793"/>
            <a:ext cx="8507288" cy="5386610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2800" dirty="0">
                <a:hlinkClick r:id="rId2"/>
              </a:rPr>
              <a:t>https://www.icis.com/resources/news/2007/11/06/9076473/styrene-production-and-manufacturing-process/</a:t>
            </a: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>
                <a:hlinkClick r:id="rId3"/>
              </a:rPr>
              <a:t>https://pubchem.ncbi.nlm.nih.gov/compound/styrene#section=Top</a:t>
            </a: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>
                <a:hlinkClick r:id="rId4"/>
              </a:rPr>
              <a:t>https://en.m.wikipedia.org/wiki/Styrene</a:t>
            </a: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>
                <a:hlinkClick r:id="rId5"/>
              </a:rPr>
              <a:t>https://www.timisconstruct.ro/rostiren-producator-polistiren-expandat-ornamente-polistiren.html</a:t>
            </a: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>
                <a:hlinkClick r:id="rId6"/>
              </a:rPr>
              <a:t>http://www.radnanastiren.com/</a:t>
            </a: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 err="1"/>
              <a:t>Fișa</a:t>
            </a:r>
            <a:r>
              <a:rPr lang="en-US" sz="2800" dirty="0"/>
              <a:t> cu date de </a:t>
            </a:r>
            <a:r>
              <a:rPr lang="en-US" sz="2800" dirty="0" err="1"/>
              <a:t>securitate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conformitate</a:t>
            </a:r>
            <a:r>
              <a:rPr lang="en-US" sz="2800" dirty="0"/>
              <a:t> cu </a:t>
            </a:r>
            <a:r>
              <a:rPr lang="en-US" sz="2800" dirty="0" err="1"/>
              <a:t>Reglementările</a:t>
            </a:r>
            <a:r>
              <a:rPr lang="en-US" sz="2800" dirty="0"/>
              <a:t> UE No. 1907/2006,  Merck Romania SRL 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7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Stiren</a:t>
            </a:r>
            <a:r>
              <a:rPr lang="en-GB" dirty="0"/>
              <a:t> – </a:t>
            </a:r>
            <a:r>
              <a:rPr lang="en-GB" dirty="0" err="1"/>
              <a:t>propriet</a:t>
            </a:r>
            <a:r>
              <a:rPr lang="ro-RO" dirty="0"/>
              <a:t>ăț</a:t>
            </a:r>
            <a:r>
              <a:rPr lang="en-GB" dirty="0"/>
              <a:t>i </a:t>
            </a:r>
            <a:r>
              <a:rPr lang="en-GB" dirty="0" err="1"/>
              <a:t>fizico-chimice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628800"/>
                <a:ext cx="6192688" cy="50405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ro-RO" sz="2800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latin typeface="Cambria Math"/>
                      </a:rPr>
                      <m:t>ormula</m:t>
                    </m:r>
                    <m:r>
                      <a:rPr lang="en-GB" sz="2800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GB" sz="2800" b="0" i="0" smtClean="0">
                        <a:latin typeface="Cambria Math"/>
                      </a:rPr>
                      <m:t>molecular</m:t>
                    </m:r>
                    <m:r>
                      <a:rPr lang="ro-RO" sz="2800" b="0" i="0" smtClean="0">
                        <a:latin typeface="Cambria Math"/>
                      </a:rPr>
                      <m:t>ă</m:t>
                    </m:r>
                    <m:r>
                      <a:rPr lang="en-GB" sz="2800" b="0" i="0" smtClean="0">
                        <a:latin typeface="Cambria Math"/>
                      </a:rPr>
                      <m:t>: 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GB" sz="2800" i="1">
                            <a:latin typeface="Cambria Math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sz="2800" i="1">
                            <a:latin typeface="Cambria Math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GB" sz="28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sz="28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en-GB" sz="2800" dirty="0"/>
              </a:p>
              <a:p>
                <a:r>
                  <a:rPr lang="ro-RO" sz="2800" dirty="0"/>
                  <a:t>m</a:t>
                </a:r>
                <a:r>
                  <a:rPr lang="en-GB" sz="2800" dirty="0" err="1"/>
                  <a:t>asa</a:t>
                </a:r>
                <a:r>
                  <a:rPr lang="en-GB" sz="2800" dirty="0"/>
                  <a:t> molecular</a:t>
                </a:r>
                <a:r>
                  <a:rPr lang="ro-RO" sz="2800" dirty="0"/>
                  <a:t>ă</a:t>
                </a:r>
                <a:r>
                  <a:rPr lang="en-GB" sz="2800" dirty="0"/>
                  <a:t>: 104.15 g/</a:t>
                </a:r>
                <a:r>
                  <a:rPr lang="en-GB" sz="2800" dirty="0" err="1"/>
                  <a:t>mol</a:t>
                </a:r>
                <a:endParaRPr lang="en-GB" sz="2800" dirty="0"/>
              </a:p>
              <a:p>
                <a:r>
                  <a:rPr lang="en-GB" sz="2800" dirty="0" err="1"/>
                  <a:t>lichid</a:t>
                </a:r>
                <a:r>
                  <a:rPr lang="en-GB" sz="2800" dirty="0"/>
                  <a:t> </a:t>
                </a:r>
                <a:r>
                  <a:rPr lang="en-GB" sz="2800" dirty="0" err="1"/>
                  <a:t>uleios</a:t>
                </a:r>
                <a:r>
                  <a:rPr lang="en-GB" sz="2800" dirty="0"/>
                  <a:t> </a:t>
                </a:r>
                <a:r>
                  <a:rPr lang="en-GB" sz="2800" dirty="0" err="1"/>
                  <a:t>si</a:t>
                </a:r>
                <a:r>
                  <a:rPr lang="en-GB" sz="2800" dirty="0"/>
                  <a:t> </a:t>
                </a:r>
                <a:r>
                  <a:rPr lang="en-GB" sz="2800" dirty="0" err="1"/>
                  <a:t>incolor</a:t>
                </a:r>
                <a:endParaRPr lang="en-GB" sz="2800" dirty="0"/>
              </a:p>
              <a:p>
                <a:r>
                  <a:rPr lang="ro-RO" sz="2800" dirty="0"/>
                  <a:t>uș</a:t>
                </a:r>
                <a:r>
                  <a:rPr lang="en-GB" sz="2800" dirty="0"/>
                  <a:t>or </a:t>
                </a:r>
                <a:r>
                  <a:rPr lang="en-GB" sz="2800" dirty="0" err="1"/>
                  <a:t>volatil</a:t>
                </a:r>
                <a:endParaRPr lang="en-GB" sz="2800" dirty="0"/>
              </a:p>
              <a:p>
                <a:r>
                  <a:rPr lang="en-GB" sz="2800" dirty="0" err="1"/>
                  <a:t>miros</a:t>
                </a:r>
                <a:r>
                  <a:rPr lang="en-GB" sz="2800" dirty="0"/>
                  <a:t> aromatic </a:t>
                </a:r>
                <a:r>
                  <a:rPr lang="en-GB" sz="2800" dirty="0" err="1"/>
                  <a:t>dulceag</a:t>
                </a:r>
                <a:endParaRPr lang="en-GB" sz="2800" dirty="0"/>
              </a:p>
              <a:p>
                <a:r>
                  <a:rPr lang="en-GB" sz="2800" dirty="0" err="1"/>
                  <a:t>Densitate</a:t>
                </a:r>
                <a:r>
                  <a:rPr lang="en-GB" sz="2800" dirty="0"/>
                  <a:t>: 0.909 g/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/>
                          </a:rPr>
                          <m:t>𝑐𝑚</m:t>
                        </m:r>
                      </m:e>
                      <m:sup>
                        <m:r>
                          <a:rPr lang="en-GB" sz="2800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GB" sz="2800" dirty="0"/>
              </a:p>
              <a:p>
                <a:r>
                  <a:rPr lang="en-GB" sz="2800" dirty="0" err="1"/>
                  <a:t>Punct</a:t>
                </a:r>
                <a:r>
                  <a:rPr lang="en-GB" sz="2800" dirty="0"/>
                  <a:t> de </a:t>
                </a:r>
                <a:r>
                  <a:rPr lang="en-GB" sz="2800" dirty="0" err="1"/>
                  <a:t>topire</a:t>
                </a:r>
                <a:r>
                  <a:rPr lang="en-GB" sz="2800" dirty="0"/>
                  <a:t>: -30</a:t>
                </a:r>
                <a:r>
                  <a:rPr lang="en-GB" sz="2800" dirty="0">
                    <a:cs typeface="Arial"/>
                  </a:rPr>
                  <a:t>°C</a:t>
                </a:r>
              </a:p>
              <a:p>
                <a:r>
                  <a:rPr lang="en-GB" sz="2800" dirty="0" err="1">
                    <a:cs typeface="Arial"/>
                  </a:rPr>
                  <a:t>Punct</a:t>
                </a:r>
                <a:r>
                  <a:rPr lang="en-GB" sz="2800" dirty="0">
                    <a:cs typeface="Arial"/>
                  </a:rPr>
                  <a:t> de </a:t>
                </a:r>
                <a:r>
                  <a:rPr lang="en-GB" sz="2800" dirty="0" err="1">
                    <a:cs typeface="Arial"/>
                  </a:rPr>
                  <a:t>fierbere</a:t>
                </a:r>
                <a:r>
                  <a:rPr lang="en-GB" sz="2800" dirty="0">
                    <a:cs typeface="Arial"/>
                  </a:rPr>
                  <a:t>: 145°C</a:t>
                </a:r>
              </a:p>
              <a:p>
                <a:r>
                  <a:rPr lang="en-GB" sz="2800" dirty="0" err="1">
                    <a:cs typeface="Arial"/>
                  </a:rPr>
                  <a:t>Alte</a:t>
                </a:r>
                <a:r>
                  <a:rPr lang="en-GB" sz="2800" dirty="0">
                    <a:cs typeface="Arial"/>
                  </a:rPr>
                  <a:t> </a:t>
                </a:r>
                <a:r>
                  <a:rPr lang="en-GB" sz="2800" dirty="0" err="1">
                    <a:cs typeface="Arial"/>
                  </a:rPr>
                  <a:t>denumiri</a:t>
                </a:r>
                <a:r>
                  <a:rPr lang="en-GB" sz="2800" dirty="0">
                    <a:cs typeface="Arial"/>
                  </a:rPr>
                  <a:t>: </a:t>
                </a:r>
                <a:r>
                  <a:rPr lang="en-GB" sz="2800" dirty="0" err="1">
                    <a:cs typeface="Arial"/>
                  </a:rPr>
                  <a:t>etenilbenzen</a:t>
                </a:r>
                <a:r>
                  <a:rPr lang="en-GB" sz="2800" dirty="0">
                    <a:cs typeface="Arial"/>
                  </a:rPr>
                  <a:t>, </a:t>
                </a:r>
                <a:r>
                  <a:rPr lang="en-GB" sz="2800" dirty="0" err="1">
                    <a:cs typeface="Arial"/>
                  </a:rPr>
                  <a:t>vinil-benzen</a:t>
                </a:r>
                <a:r>
                  <a:rPr lang="en-GB" sz="2800" dirty="0">
                    <a:cs typeface="Arial"/>
                  </a:rPr>
                  <a:t>, </a:t>
                </a:r>
                <a:r>
                  <a:rPr lang="en-GB" sz="2800" dirty="0" err="1">
                    <a:cs typeface="Arial"/>
                  </a:rPr>
                  <a:t>fenileten</a:t>
                </a:r>
                <a:r>
                  <a:rPr lang="ro-RO" sz="2800" dirty="0">
                    <a:cs typeface="Arial"/>
                  </a:rPr>
                  <a:t>ă</a:t>
                </a:r>
                <a:endParaRPr lang="en-GB" sz="2800" dirty="0">
                  <a:cs typeface="Arial"/>
                </a:endParaRPr>
              </a:p>
              <a:p>
                <a:endParaRPr lang="en-GB" sz="2400" dirty="0">
                  <a:latin typeface="Bahnschrift" pitchFamily="34" charset="0"/>
                  <a:cs typeface="Arial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628800"/>
                <a:ext cx="6192688" cy="5040560"/>
              </a:xfrm>
              <a:blipFill rotWithShape="1">
                <a:blip r:embed="rId2"/>
                <a:stretch>
                  <a:fillRect l="-1772" t="-19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03047">
            <a:off x="4753916" y="2561343"/>
            <a:ext cx="3475542" cy="23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67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Stiren</a:t>
            </a:r>
            <a:r>
              <a:rPr lang="en-GB" dirty="0"/>
              <a:t> – </a:t>
            </a:r>
            <a:r>
              <a:rPr lang="en-GB" dirty="0" err="1"/>
              <a:t>unde</a:t>
            </a:r>
            <a:r>
              <a:rPr lang="en-GB" dirty="0"/>
              <a:t> se g</a:t>
            </a:r>
            <a:r>
              <a:rPr lang="ro-RO" dirty="0"/>
              <a:t>ă</a:t>
            </a:r>
            <a:r>
              <a:rPr lang="en-GB" dirty="0"/>
              <a:t>se</a:t>
            </a:r>
            <a:r>
              <a:rPr lang="ro-RO" dirty="0"/>
              <a:t>ș</a:t>
            </a:r>
            <a:r>
              <a:rPr lang="en-GB" dirty="0" err="1"/>
              <a:t>te</a:t>
            </a:r>
            <a:r>
              <a:rPr lang="en-GB" dirty="0"/>
              <a:t>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923112" cy="4525963"/>
          </a:xfrm>
        </p:spPr>
        <p:txBody>
          <a:bodyPr/>
          <a:lstStyle/>
          <a:p>
            <a:r>
              <a:rPr lang="en-GB" sz="2800" dirty="0" err="1"/>
              <a:t>Meri</a:t>
            </a:r>
            <a:r>
              <a:rPr lang="ro-RO" sz="2800" dirty="0"/>
              <a:t>ș</a:t>
            </a:r>
            <a:r>
              <a:rPr lang="en-GB" sz="2800" dirty="0" err="1"/>
              <a:t>oare</a:t>
            </a:r>
            <a:r>
              <a:rPr lang="en-GB" sz="2800" dirty="0"/>
              <a:t>, </a:t>
            </a:r>
            <a:r>
              <a:rPr lang="en-GB" sz="2800" dirty="0" err="1"/>
              <a:t>afine</a:t>
            </a:r>
            <a:r>
              <a:rPr lang="en-GB" sz="2800" dirty="0"/>
              <a:t>, </a:t>
            </a:r>
            <a:r>
              <a:rPr lang="en-GB" sz="2800" dirty="0" err="1"/>
              <a:t>coac</a:t>
            </a:r>
            <a:r>
              <a:rPr lang="ro-RO" sz="2800" dirty="0"/>
              <a:t>ă</a:t>
            </a:r>
            <a:r>
              <a:rPr lang="en-GB" sz="2800" dirty="0" err="1"/>
              <a:t>ze</a:t>
            </a:r>
            <a:r>
              <a:rPr lang="en-GB" sz="2800" dirty="0"/>
              <a:t>, </a:t>
            </a:r>
            <a:r>
              <a:rPr lang="en-GB" sz="2800" dirty="0" err="1"/>
              <a:t>struguri</a:t>
            </a:r>
            <a:r>
              <a:rPr lang="en-GB" sz="2800" dirty="0"/>
              <a:t>, p</a:t>
            </a:r>
            <a:r>
              <a:rPr lang="ro-RO" sz="2800" dirty="0"/>
              <a:t>ă</a:t>
            </a:r>
            <a:r>
              <a:rPr lang="en-GB" sz="2800" dirty="0" err="1"/>
              <a:t>trunjel</a:t>
            </a:r>
            <a:r>
              <a:rPr lang="en-GB" sz="2800" dirty="0"/>
              <a:t>, o</a:t>
            </a:r>
            <a:r>
              <a:rPr lang="ro-RO" sz="2800" dirty="0"/>
              <a:t>ț</a:t>
            </a:r>
            <a:r>
              <a:rPr lang="en-GB" sz="2800" dirty="0"/>
              <a:t>et</a:t>
            </a:r>
          </a:p>
          <a:p>
            <a:r>
              <a:rPr lang="en-GB" sz="2800" dirty="0" err="1"/>
              <a:t>lapte</a:t>
            </a:r>
            <a:r>
              <a:rPr lang="en-GB" sz="2800" dirty="0"/>
              <a:t> </a:t>
            </a:r>
            <a:r>
              <a:rPr lang="ro-RO" sz="2800" dirty="0"/>
              <a:t>ș</a:t>
            </a:r>
            <a:r>
              <a:rPr lang="en-GB" sz="2800" dirty="0"/>
              <a:t>i </a:t>
            </a:r>
            <a:r>
              <a:rPr lang="en-GB" sz="2800" dirty="0" err="1"/>
              <a:t>produse</a:t>
            </a:r>
            <a:r>
              <a:rPr lang="en-GB" sz="2800" dirty="0"/>
              <a:t> lactate</a:t>
            </a:r>
          </a:p>
          <a:p>
            <a:r>
              <a:rPr lang="en-GB" sz="2800" dirty="0"/>
              <a:t>cacao, </a:t>
            </a:r>
            <a:r>
              <a:rPr lang="en-GB" sz="2800" dirty="0" err="1"/>
              <a:t>cafea</a:t>
            </a:r>
            <a:r>
              <a:rPr lang="en-GB" sz="2800" dirty="0"/>
              <a:t>, </a:t>
            </a:r>
            <a:r>
              <a:rPr lang="en-GB" sz="2800" dirty="0" err="1"/>
              <a:t>ceai</a:t>
            </a:r>
            <a:r>
              <a:rPr lang="en-GB" sz="2800" dirty="0"/>
              <a:t>, </a:t>
            </a:r>
            <a:r>
              <a:rPr lang="en-GB" sz="2800" dirty="0" err="1"/>
              <a:t>scor</a:t>
            </a:r>
            <a:r>
              <a:rPr lang="ro-RO" sz="2800" dirty="0"/>
              <a:t>ț</a:t>
            </a:r>
            <a:r>
              <a:rPr lang="en-GB" sz="2800" dirty="0"/>
              <a:t>i</a:t>
            </a:r>
            <a:r>
              <a:rPr lang="ro-RO" sz="2800" dirty="0"/>
              <a:t>ș</a:t>
            </a:r>
            <a:r>
              <a:rPr lang="en-GB" sz="2800" dirty="0"/>
              <a:t>oar</a:t>
            </a:r>
            <a:r>
              <a:rPr lang="ro-RO" sz="2800" dirty="0"/>
              <a:t>ă</a:t>
            </a:r>
            <a:endParaRPr lang="en-GB" sz="2800" dirty="0"/>
          </a:p>
          <a:p>
            <a:r>
              <a:rPr lang="en-GB" sz="2800" dirty="0" err="1"/>
              <a:t>arahide</a:t>
            </a:r>
            <a:endParaRPr lang="en-GB" sz="2800" dirty="0"/>
          </a:p>
          <a:p>
            <a:endParaRPr lang="en-GB" dirty="0"/>
          </a:p>
        </p:txBody>
      </p:sp>
      <p:pic>
        <p:nvPicPr>
          <p:cNvPr id="2050" name="Picture 2" descr="Imagini pentru merisoa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509120"/>
            <a:ext cx="1649760" cy="135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ini pentru arahi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299" y="5185522"/>
            <a:ext cx="2191843" cy="12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ini pentru coffee bea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10" y="3068960"/>
            <a:ext cx="2522958" cy="168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57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Stiren</a:t>
            </a:r>
            <a:r>
              <a:rPr lang="en-GB" dirty="0"/>
              <a:t> - </a:t>
            </a:r>
            <a:r>
              <a:rPr lang="en-GB" dirty="0" err="1"/>
              <a:t>pericole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057203"/>
          </a:xfrm>
        </p:spPr>
        <p:txBody>
          <a:bodyPr/>
          <a:lstStyle/>
          <a:p>
            <a:r>
              <a:rPr lang="en-GB" sz="2800" dirty="0" err="1"/>
              <a:t>lichid</a:t>
            </a:r>
            <a:r>
              <a:rPr lang="en-GB" sz="2800" dirty="0"/>
              <a:t> </a:t>
            </a:r>
            <a:r>
              <a:rPr lang="ro-RO" sz="2800" dirty="0"/>
              <a:t>ș</a:t>
            </a:r>
            <a:r>
              <a:rPr lang="en-GB" sz="2800" dirty="0"/>
              <a:t>i </a:t>
            </a:r>
            <a:r>
              <a:rPr lang="en-GB" sz="2800" dirty="0" err="1"/>
              <a:t>vapori</a:t>
            </a:r>
            <a:r>
              <a:rPr lang="en-GB" sz="2800" dirty="0"/>
              <a:t> </a:t>
            </a:r>
            <a:r>
              <a:rPr lang="en-GB" sz="2800" dirty="0" err="1"/>
              <a:t>inflamabili</a:t>
            </a:r>
            <a:endParaRPr lang="en-GB" sz="2800" dirty="0"/>
          </a:p>
          <a:p>
            <a:r>
              <a:rPr lang="en-GB" sz="2800" dirty="0" err="1"/>
              <a:t>provoac</a:t>
            </a:r>
            <a:r>
              <a:rPr lang="ro-RO" sz="2800" dirty="0"/>
              <a:t>ă</a:t>
            </a:r>
            <a:r>
              <a:rPr lang="en-GB" sz="2800" dirty="0"/>
              <a:t> </a:t>
            </a:r>
            <a:r>
              <a:rPr lang="en-GB" sz="2800" dirty="0" err="1"/>
              <a:t>iritarea</a:t>
            </a:r>
            <a:r>
              <a:rPr lang="en-GB" sz="2800" dirty="0"/>
              <a:t> </a:t>
            </a:r>
            <a:r>
              <a:rPr lang="en-GB" sz="2800" dirty="0" err="1"/>
              <a:t>pielii</a:t>
            </a:r>
            <a:r>
              <a:rPr lang="en-GB" sz="2800" dirty="0"/>
              <a:t> </a:t>
            </a:r>
            <a:r>
              <a:rPr lang="ro-RO" sz="2800" dirty="0"/>
              <a:t>ș</a:t>
            </a:r>
            <a:r>
              <a:rPr lang="en-GB" sz="2800" dirty="0"/>
              <a:t>i a </a:t>
            </a:r>
            <a:r>
              <a:rPr lang="en-GB" sz="2800" dirty="0" err="1"/>
              <a:t>ochilor</a:t>
            </a:r>
            <a:endParaRPr lang="en-GB" sz="2800" dirty="0"/>
          </a:p>
          <a:p>
            <a:r>
              <a:rPr lang="en-GB" sz="2800" dirty="0" err="1"/>
              <a:t>nociv</a:t>
            </a:r>
            <a:r>
              <a:rPr lang="en-GB" sz="2800" dirty="0"/>
              <a:t> </a:t>
            </a:r>
            <a:r>
              <a:rPr lang="ro-RO" sz="2800" dirty="0"/>
              <a:t>î</a:t>
            </a:r>
            <a:r>
              <a:rPr lang="en-GB" sz="2800" dirty="0"/>
              <a:t>n </a:t>
            </a:r>
            <a:r>
              <a:rPr lang="en-GB" sz="2800" dirty="0" err="1"/>
              <a:t>caz</a:t>
            </a:r>
            <a:r>
              <a:rPr lang="en-GB" sz="2800" dirty="0"/>
              <a:t> </a:t>
            </a:r>
            <a:r>
              <a:rPr lang="ro-RO" sz="2800" dirty="0"/>
              <a:t>d</a:t>
            </a:r>
            <a:r>
              <a:rPr lang="en-GB" sz="2800" dirty="0"/>
              <a:t>e </a:t>
            </a:r>
            <a:r>
              <a:rPr lang="en-GB" sz="2800" dirty="0" err="1"/>
              <a:t>inhalare</a:t>
            </a:r>
            <a:endParaRPr lang="en-GB" sz="2800" dirty="0"/>
          </a:p>
          <a:p>
            <a:r>
              <a:rPr lang="en-GB" sz="2800" dirty="0" err="1"/>
              <a:t>provoac</a:t>
            </a:r>
            <a:r>
              <a:rPr lang="ro-RO" sz="2800" dirty="0"/>
              <a:t>ă</a:t>
            </a:r>
            <a:r>
              <a:rPr lang="en-GB" sz="2800" dirty="0"/>
              <a:t> </a:t>
            </a:r>
            <a:r>
              <a:rPr lang="en-GB" sz="2800" dirty="0" err="1"/>
              <a:t>leziuni</a:t>
            </a:r>
            <a:r>
              <a:rPr lang="en-GB" sz="2800" dirty="0"/>
              <a:t> ale </a:t>
            </a:r>
            <a:r>
              <a:rPr lang="en-GB" sz="2800" dirty="0" err="1"/>
              <a:t>organelor</a:t>
            </a:r>
            <a:r>
              <a:rPr lang="en-GB" sz="2800" dirty="0"/>
              <a:t> </a:t>
            </a:r>
            <a:r>
              <a:rPr lang="ro-RO" sz="2800" dirty="0"/>
              <a:t>î</a:t>
            </a:r>
            <a:r>
              <a:rPr lang="en-GB" sz="2800" dirty="0"/>
              <a:t>n </a:t>
            </a:r>
            <a:r>
              <a:rPr lang="en-GB" sz="2800" dirty="0" err="1"/>
              <a:t>caz</a:t>
            </a:r>
            <a:r>
              <a:rPr lang="en-GB" sz="2800" dirty="0"/>
              <a:t> de </a:t>
            </a:r>
            <a:r>
              <a:rPr lang="en-GB" sz="2800" dirty="0" err="1"/>
              <a:t>expunere</a:t>
            </a:r>
            <a:r>
              <a:rPr lang="en-GB" sz="2800" dirty="0"/>
              <a:t> </a:t>
            </a:r>
            <a:r>
              <a:rPr lang="en-GB" sz="2800" dirty="0" err="1"/>
              <a:t>prelungit</a:t>
            </a:r>
            <a:r>
              <a:rPr lang="ro-RO" sz="2800" dirty="0"/>
              <a:t>ă</a:t>
            </a:r>
            <a:endParaRPr lang="en-GB" sz="2800" dirty="0"/>
          </a:p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6" t="38625" r="48505" b="52028"/>
          <a:stretch/>
        </p:blipFill>
        <p:spPr bwMode="auto">
          <a:xfrm>
            <a:off x="1763688" y="1340768"/>
            <a:ext cx="5794527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6627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Utiliz</a:t>
            </a:r>
            <a:r>
              <a:rPr lang="ro-RO" dirty="0"/>
              <a:t>ă</a:t>
            </a:r>
            <a:r>
              <a:rPr lang="en-GB" dirty="0" err="1"/>
              <a:t>ri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067128" cy="4525963"/>
          </a:xfrm>
        </p:spPr>
        <p:txBody>
          <a:bodyPr>
            <a:normAutofit/>
          </a:bodyPr>
          <a:lstStyle/>
          <a:p>
            <a:r>
              <a:rPr lang="en-GB" sz="2800" dirty="0" err="1"/>
              <a:t>homopolimeri</a:t>
            </a:r>
            <a:r>
              <a:rPr lang="en-GB" sz="2800" dirty="0"/>
              <a:t>: </a:t>
            </a:r>
            <a:r>
              <a:rPr lang="en-GB" sz="2800" dirty="0" err="1"/>
              <a:t>polistiren</a:t>
            </a:r>
            <a:r>
              <a:rPr lang="en-GB" sz="2800" dirty="0"/>
              <a:t> 50%</a:t>
            </a:r>
          </a:p>
          <a:p>
            <a:r>
              <a:rPr lang="en-GB" sz="2800" dirty="0" err="1"/>
              <a:t>copolimeri</a:t>
            </a:r>
            <a:r>
              <a:rPr lang="en-GB" sz="2800" dirty="0"/>
              <a:t>: </a:t>
            </a:r>
            <a:r>
              <a:rPr lang="en-GB" sz="2800" dirty="0" err="1"/>
              <a:t>acrilonitril-butadien-stiren</a:t>
            </a:r>
            <a:r>
              <a:rPr lang="en-GB" sz="2800" dirty="0"/>
              <a:t>, r</a:t>
            </a:r>
            <a:r>
              <a:rPr lang="ro-RO" sz="2800" dirty="0"/>
              <a:t>ăș</a:t>
            </a:r>
            <a:r>
              <a:rPr lang="en-GB" sz="2800" dirty="0" err="1"/>
              <a:t>ini</a:t>
            </a:r>
            <a:r>
              <a:rPr lang="en-GB" sz="2800" dirty="0"/>
              <a:t> </a:t>
            </a:r>
            <a:r>
              <a:rPr lang="en-GB" sz="2800" dirty="0" err="1"/>
              <a:t>nesaturate</a:t>
            </a:r>
            <a:r>
              <a:rPr lang="en-GB" sz="2800" dirty="0"/>
              <a:t> </a:t>
            </a:r>
            <a:r>
              <a:rPr lang="en-GB" sz="2800" dirty="0" err="1"/>
              <a:t>polimerice</a:t>
            </a:r>
            <a:r>
              <a:rPr lang="en-GB" sz="2800" dirty="0"/>
              <a:t>, </a:t>
            </a:r>
            <a:r>
              <a:rPr lang="en-GB" sz="2800" dirty="0" err="1"/>
              <a:t>latexuri</a:t>
            </a:r>
            <a:r>
              <a:rPr lang="en-GB" sz="2800" dirty="0"/>
              <a:t>, </a:t>
            </a:r>
            <a:r>
              <a:rPr lang="en-GB" sz="2800" dirty="0" err="1"/>
              <a:t>cauciucuri</a:t>
            </a:r>
            <a:endParaRPr lang="en-GB" sz="2800" dirty="0"/>
          </a:p>
        </p:txBody>
      </p:sp>
      <p:pic>
        <p:nvPicPr>
          <p:cNvPr id="1026" name="Picture 2" descr="Imagini pentru polistir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7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866" y="4048479"/>
            <a:ext cx="2697451" cy="2045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52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Fabrici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27168" cy="4525963"/>
          </a:xfrm>
        </p:spPr>
        <p:txBody>
          <a:bodyPr/>
          <a:lstStyle/>
          <a:p>
            <a:r>
              <a:rPr lang="en-GB" dirty="0"/>
              <a:t>ROSTIREN, </a:t>
            </a:r>
            <a:r>
              <a:rPr lang="en-GB" dirty="0" err="1"/>
              <a:t>jud</a:t>
            </a:r>
            <a:r>
              <a:rPr lang="en-GB" dirty="0"/>
              <a:t>. </a:t>
            </a:r>
            <a:r>
              <a:rPr lang="en-GB" dirty="0" err="1"/>
              <a:t>Timis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-&gt;</a:t>
            </a:r>
            <a:r>
              <a:rPr lang="en-GB" dirty="0" err="1"/>
              <a:t>produc</a:t>
            </a:r>
            <a:r>
              <a:rPr lang="ro-RO" dirty="0"/>
              <a:t>ț</a:t>
            </a:r>
            <a:r>
              <a:rPr lang="en-GB" dirty="0" err="1"/>
              <a:t>ia</a:t>
            </a:r>
            <a:r>
              <a:rPr lang="en-GB" dirty="0"/>
              <a:t> de </a:t>
            </a:r>
            <a:r>
              <a:rPr lang="en-GB" dirty="0" err="1"/>
              <a:t>polistiren</a:t>
            </a:r>
            <a:r>
              <a:rPr lang="en-GB" dirty="0"/>
              <a:t> </a:t>
            </a:r>
            <a:r>
              <a:rPr lang="en-GB" dirty="0" err="1"/>
              <a:t>expandat</a:t>
            </a:r>
            <a:r>
              <a:rPr lang="en-GB" dirty="0"/>
              <a:t> EPS, </a:t>
            </a:r>
            <a:r>
              <a:rPr lang="en-GB" dirty="0" err="1"/>
              <a:t>ornamente</a:t>
            </a:r>
            <a:r>
              <a:rPr lang="en-GB" dirty="0"/>
              <a:t> din </a:t>
            </a:r>
            <a:r>
              <a:rPr lang="en-GB" dirty="0" err="1"/>
              <a:t>polistiren</a:t>
            </a:r>
            <a:r>
              <a:rPr lang="en-GB" dirty="0"/>
              <a:t> </a:t>
            </a:r>
            <a:r>
              <a:rPr lang="en-GB" dirty="0" err="1"/>
              <a:t>expandat</a:t>
            </a:r>
            <a:r>
              <a:rPr lang="en-GB" dirty="0"/>
              <a:t> </a:t>
            </a:r>
            <a:r>
              <a:rPr lang="ro-RO" dirty="0"/>
              <a:t>ș</a:t>
            </a:r>
            <a:r>
              <a:rPr lang="en-GB" dirty="0"/>
              <a:t>i </a:t>
            </a:r>
            <a:r>
              <a:rPr lang="en-GB" dirty="0" err="1"/>
              <a:t>extrudat</a:t>
            </a:r>
            <a:r>
              <a:rPr lang="en-GB" dirty="0"/>
              <a:t>, </a:t>
            </a:r>
            <a:r>
              <a:rPr lang="en-GB" dirty="0" err="1"/>
              <a:t>materiale</a:t>
            </a:r>
            <a:r>
              <a:rPr lang="en-GB" dirty="0"/>
              <a:t> </a:t>
            </a:r>
            <a:r>
              <a:rPr lang="en-GB" dirty="0" err="1"/>
              <a:t>termoizolante</a:t>
            </a:r>
            <a:endParaRPr lang="en-GB" dirty="0"/>
          </a:p>
          <a:p>
            <a:r>
              <a:rPr lang="en-GB" dirty="0"/>
              <a:t>RADNANA STIREN IMPEX, </a:t>
            </a:r>
            <a:r>
              <a:rPr lang="en-GB" dirty="0" err="1"/>
              <a:t>jud</a:t>
            </a:r>
            <a:r>
              <a:rPr lang="en-GB" dirty="0"/>
              <a:t>. </a:t>
            </a:r>
            <a:r>
              <a:rPr lang="en-GB" dirty="0" err="1"/>
              <a:t>Cluj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-&gt;</a:t>
            </a:r>
            <a:r>
              <a:rPr lang="en-GB" dirty="0" err="1"/>
              <a:t>produc</a:t>
            </a:r>
            <a:r>
              <a:rPr lang="ro-RO" dirty="0"/>
              <a:t>ț</a:t>
            </a:r>
            <a:r>
              <a:rPr lang="en-GB" dirty="0" err="1"/>
              <a:t>ia</a:t>
            </a:r>
            <a:r>
              <a:rPr lang="en-GB" dirty="0"/>
              <a:t> de </a:t>
            </a:r>
            <a:r>
              <a:rPr lang="en-GB" dirty="0" err="1"/>
              <a:t>cofraje</a:t>
            </a:r>
            <a:r>
              <a:rPr lang="en-GB" dirty="0"/>
              <a:t> din </a:t>
            </a:r>
            <a:r>
              <a:rPr lang="en-GB" dirty="0" err="1"/>
              <a:t>polistiren</a:t>
            </a:r>
            <a:r>
              <a:rPr lang="en-GB" dirty="0"/>
              <a:t>, </a:t>
            </a:r>
            <a:r>
              <a:rPr lang="en-GB" dirty="0" err="1"/>
              <a:t>termoizola</a:t>
            </a:r>
            <a:r>
              <a:rPr lang="ro-RO" dirty="0"/>
              <a:t>ț</a:t>
            </a:r>
            <a:r>
              <a:rPr lang="en-GB" dirty="0"/>
              <a:t>ii, </a:t>
            </a:r>
            <a:r>
              <a:rPr lang="en-GB" dirty="0" err="1"/>
              <a:t>elemente</a:t>
            </a:r>
            <a:r>
              <a:rPr lang="en-GB" dirty="0"/>
              <a:t> de decor </a:t>
            </a: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construc</a:t>
            </a:r>
            <a:r>
              <a:rPr lang="ro-RO" dirty="0"/>
              <a:t>ț</a:t>
            </a:r>
            <a:r>
              <a:rPr lang="en-GB" dirty="0"/>
              <a:t>ii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775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Stiren</a:t>
            </a:r>
            <a:r>
              <a:rPr lang="en-GB" dirty="0"/>
              <a:t> – </a:t>
            </a:r>
            <a:r>
              <a:rPr lang="en-GB" dirty="0" err="1"/>
              <a:t>metode</a:t>
            </a:r>
            <a:r>
              <a:rPr lang="en-GB" dirty="0"/>
              <a:t> de </a:t>
            </a:r>
            <a:r>
              <a:rPr lang="en-GB" dirty="0" err="1"/>
              <a:t>ob</a:t>
            </a:r>
            <a:r>
              <a:rPr lang="ro-RO" dirty="0"/>
              <a:t>ț</a:t>
            </a:r>
            <a:r>
              <a:rPr lang="en-GB" dirty="0" err="1"/>
              <a:t>inere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034680" cy="676672"/>
          </a:xfrm>
        </p:spPr>
        <p:txBody>
          <a:bodyPr/>
          <a:lstStyle/>
          <a:p>
            <a:r>
              <a:rPr lang="en-GB" dirty="0"/>
              <a:t>din </a:t>
            </a:r>
            <a:r>
              <a:rPr lang="en-GB" dirty="0" err="1"/>
              <a:t>etilbenzen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5143500" cy="426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566124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din </a:t>
            </a:r>
            <a:r>
              <a:rPr lang="en-GB" dirty="0" err="1"/>
              <a:t>toluen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metanol</a:t>
            </a:r>
            <a:endParaRPr lang="en-GB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din </a:t>
            </a:r>
            <a:r>
              <a:rPr lang="en-GB" dirty="0" err="1"/>
              <a:t>benzen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etan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4887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Scopul</a:t>
            </a:r>
            <a:r>
              <a:rPr lang="en-GB" dirty="0"/>
              <a:t> </a:t>
            </a:r>
            <a:r>
              <a:rPr lang="en-GB" dirty="0" err="1"/>
              <a:t>procesului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Obtinerea de </a:t>
                </a:r>
                <a:r>
                  <a:rPr lang="en-GB" dirty="0" err="1"/>
                  <a:t>stiren</a:t>
                </a:r>
                <a:r>
                  <a:rPr lang="en-GB" dirty="0"/>
                  <a:t> </a:t>
                </a:r>
                <a:r>
                  <a:rPr lang="en-GB" dirty="0" err="1"/>
                  <a:t>prin</a:t>
                </a:r>
                <a:r>
                  <a:rPr lang="en-GB" dirty="0"/>
                  <a:t> </a:t>
                </a:r>
                <a:r>
                  <a:rPr lang="en-GB" dirty="0" err="1"/>
                  <a:t>dehidrogenarea</a:t>
                </a:r>
                <a:r>
                  <a:rPr lang="en-GB" dirty="0"/>
                  <a:t> </a:t>
                </a:r>
                <a:r>
                  <a:rPr lang="en-GB" dirty="0" err="1"/>
                  <a:t>etilbenzenului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dirty="0"/>
                  <a:t>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b="0" i="1" dirty="0" smtClean="0">
                            <a:latin typeface="Cambria Math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GB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    </a:t>
                </a:r>
                <a:r>
                  <a:rPr lang="en-GB" i="1" dirty="0"/>
                  <a:t>       </a:t>
                </a:r>
                <a:r>
                  <a:rPr lang="en-GB" sz="2400" i="1" dirty="0" err="1"/>
                  <a:t>etilbenzen</a:t>
                </a:r>
                <a:r>
                  <a:rPr lang="en-GB" sz="2400" i="1" dirty="0"/>
                  <a:t>                 </a:t>
                </a:r>
                <a:r>
                  <a:rPr lang="en-GB" sz="2400" i="1" dirty="0" err="1"/>
                  <a:t>stiren</a:t>
                </a:r>
                <a:r>
                  <a:rPr lang="en-GB" sz="2400" i="1" dirty="0"/>
                  <a:t>               </a:t>
                </a:r>
                <a:r>
                  <a:rPr lang="en-GB" sz="2400" i="1" dirty="0" err="1"/>
                  <a:t>hidrogen</a:t>
                </a:r>
                <a:endParaRPr lang="en-GB" sz="2400" i="1" dirty="0"/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dirty="0"/>
                  <a:t>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b="0" i="1" dirty="0" smtClean="0">
                            <a:latin typeface="Cambria Math"/>
                          </a:rPr>
                          <m:t>6</m:t>
                        </m:r>
                      </m:sub>
                    </m:sSub>
                    <m:r>
                      <a:rPr lang="en-GB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b="0" i="1" dirty="0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sz="2400" i="1" dirty="0"/>
                  <a:t>                </a:t>
                </a:r>
                <a:r>
                  <a:rPr lang="en-GB" sz="2400" i="1" dirty="0" err="1"/>
                  <a:t>etilbenzen</a:t>
                </a:r>
                <a:r>
                  <a:rPr lang="en-GB" sz="2400" i="1" dirty="0"/>
                  <a:t>  	          </a:t>
                </a:r>
                <a:r>
                  <a:rPr lang="en-GB" sz="2400" i="1" dirty="0" err="1"/>
                  <a:t>benzen</a:t>
                </a:r>
                <a:r>
                  <a:rPr lang="en-GB" sz="2400" i="1" dirty="0"/>
                  <a:t>      </a:t>
                </a:r>
                <a:r>
                  <a:rPr lang="en-GB" sz="2400" i="1" dirty="0" err="1"/>
                  <a:t>etena</a:t>
                </a:r>
                <a:endParaRPr lang="en-GB" sz="2400" i="1" dirty="0"/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GB" b="0" i="1" dirty="0" smtClean="0">
                            <a:latin typeface="Cambria Math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b="0" i="1" dirty="0" smtClean="0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GB" b="0" i="1" dirty="0" smtClean="0">
                        <a:latin typeface="Cambria Math"/>
                      </a:rPr>
                      <m:t>𝐶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GB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GB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/>
                          </a:rPr>
                          <m:t>𝐶𝐻</m:t>
                        </m:r>
                      </m:e>
                      <m:sub>
                        <m:r>
                          <a:rPr lang="en-GB" b="0" i="1" dirty="0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endParaRPr lang="en-GB" sz="2400" i="1" dirty="0"/>
              </a:p>
              <a:p>
                <a:pPr marL="0" indent="0">
                  <a:buNone/>
                </a:pPr>
                <a:r>
                  <a:rPr lang="en-GB" sz="2400" i="1" dirty="0"/>
                  <a:t>	</a:t>
                </a:r>
                <a:r>
                  <a:rPr lang="en-GB" sz="2400" i="1" dirty="0" err="1"/>
                  <a:t>etilbenzen</a:t>
                </a:r>
                <a:r>
                  <a:rPr lang="en-GB" sz="2400" i="1" dirty="0"/>
                  <a:t>          </a:t>
                </a:r>
                <a:r>
                  <a:rPr lang="en-GB" sz="2400" i="1" dirty="0" err="1"/>
                  <a:t>hidrogen</a:t>
                </a:r>
                <a:r>
                  <a:rPr lang="en-GB" sz="2400" i="1" dirty="0"/>
                  <a:t>         </a:t>
                </a:r>
                <a:r>
                  <a:rPr lang="en-GB" sz="2400" i="1" dirty="0" err="1"/>
                  <a:t>toluen</a:t>
                </a:r>
                <a:r>
                  <a:rPr lang="en-GB" sz="2400" i="1" dirty="0"/>
                  <a:t>       </a:t>
                </a:r>
                <a:r>
                  <a:rPr lang="en-GB" sz="2400" i="1" dirty="0" err="1"/>
                  <a:t>metan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860704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440</TotalTime>
  <Words>453</Words>
  <Application>Microsoft Office PowerPoint</Application>
  <PresentationFormat>On-screen Show (4:3)</PresentationFormat>
  <Paragraphs>97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Bahnschrift</vt:lpstr>
      <vt:lpstr>Calibri</vt:lpstr>
      <vt:lpstr>Cambria Math</vt:lpstr>
      <vt:lpstr>Wingdings</vt:lpstr>
      <vt:lpstr>Presentation1</vt:lpstr>
      <vt:lpstr>Productie Stiren</vt:lpstr>
      <vt:lpstr>Cuprins</vt:lpstr>
      <vt:lpstr>Stiren – proprietăți fizico-chimice</vt:lpstr>
      <vt:lpstr>Stiren – unde se găsește ?</vt:lpstr>
      <vt:lpstr>Stiren - pericole</vt:lpstr>
      <vt:lpstr>Utilizări</vt:lpstr>
      <vt:lpstr>Fabrici</vt:lpstr>
      <vt:lpstr>Stiren – metode de obținere</vt:lpstr>
      <vt:lpstr>Scopul procesului</vt:lpstr>
      <vt:lpstr>Descrierea procesului tehnologic</vt:lpstr>
      <vt:lpstr>Modelarea procesului in ChemCAD</vt:lpstr>
      <vt:lpstr>Utilaje folosite</vt:lpstr>
      <vt:lpstr>Fluxuri de intrare</vt:lpstr>
      <vt:lpstr>1. Schimbător de căldură</vt:lpstr>
      <vt:lpstr>PowerPoint Presentation</vt:lpstr>
      <vt:lpstr>2.Reactor 1</vt:lpstr>
      <vt:lpstr>3. Reactor 2</vt:lpstr>
      <vt:lpstr>Reactoare</vt:lpstr>
      <vt:lpstr>4.Separator de componente</vt:lpstr>
      <vt:lpstr>5.Coloana de distilare</vt:lpstr>
      <vt:lpstr>6.Condensator</vt:lpstr>
      <vt:lpstr>7.Pompa</vt:lpstr>
      <vt:lpstr>8.Fluxuri separator componente</vt:lpstr>
      <vt:lpstr>9.Fluxuri de ieșire coloana SCDS</vt:lpstr>
      <vt:lpstr>Fluxurile de ieșire din schema tehnologică</vt:lpstr>
      <vt:lpstr>Concluzii</vt:lpstr>
      <vt:lpstr>Bibliografie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Productie Stiren</dc:title>
  <dc:creator>Flavia</dc:creator>
  <cp:lastModifiedBy>S</cp:lastModifiedBy>
  <cp:revision>38</cp:revision>
  <dcterms:created xsi:type="dcterms:W3CDTF">2017-12-18T12:06:03Z</dcterms:created>
  <dcterms:modified xsi:type="dcterms:W3CDTF">2018-01-14T15:26:53Z</dcterms:modified>
</cp:coreProperties>
</file>